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6" r:id="rId2"/>
    <p:sldId id="362" r:id="rId3"/>
    <p:sldId id="331" r:id="rId4"/>
    <p:sldId id="382" r:id="rId5"/>
    <p:sldId id="366" r:id="rId6"/>
    <p:sldId id="367" r:id="rId7"/>
    <p:sldId id="368" r:id="rId8"/>
    <p:sldId id="371" r:id="rId9"/>
    <p:sldId id="379" r:id="rId10"/>
    <p:sldId id="354" r:id="rId11"/>
    <p:sldId id="296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3FE9"/>
    <a:srgbClr val="BB51BB"/>
    <a:srgbClr val="B687DD"/>
    <a:srgbClr val="EDF7FD"/>
    <a:srgbClr val="DC303C"/>
    <a:srgbClr val="F19437"/>
    <a:srgbClr val="64B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317" autoAdjust="0"/>
  </p:normalViewPr>
  <p:slideViewPr>
    <p:cSldViewPr>
      <p:cViewPr>
        <p:scale>
          <a:sx n="89" d="100"/>
          <a:sy n="89" d="100"/>
        </p:scale>
        <p:origin x="-12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505149004997767E-2"/>
          <c:y val="9.1394710004276736E-2"/>
          <c:w val="0.96680514094983871"/>
          <c:h val="0.73271601638319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5265716886583596E-3"/>
                  <c:y val="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27258</c:v>
                </c:pt>
                <c:pt idx="1">
                  <c:v>32898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3.0177144591055733E-3"/>
                  <c:y val="1.566766457216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31879</c:v>
                </c:pt>
                <c:pt idx="1">
                  <c:v>37804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496000"/>
        <c:axId val="234497536"/>
      </c:barChart>
      <c:catAx>
        <c:axId val="234496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234497536"/>
        <c:crosses val="autoZero"/>
        <c:auto val="1"/>
        <c:lblAlgn val="ctr"/>
        <c:lblOffset val="100"/>
        <c:noMultiLvlLbl val="0"/>
      </c:catAx>
      <c:valAx>
        <c:axId val="234497536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23449600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676946631671044E-3"/>
          <c:y val="0"/>
          <c:w val="0.65363090551181102"/>
          <c:h val="0.9219392289745583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Прочие безвозмездные поступления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Лист1!$B$5:$C$5</c:f>
              <c:numCache>
                <c:formatCode>#,##0</c:formatCode>
                <c:ptCount val="2"/>
                <c:pt idx="0">
                  <c:v>601.49</c:v>
                </c:pt>
                <c:pt idx="1">
                  <c:v>1532.39</c:v>
                </c:pt>
              </c:numCache>
            </c:numRef>
          </c:val>
        </c:ser>
        <c:ser>
          <c:idx val="3"/>
          <c:order val="1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Лист1!$B$4:$C$4</c:f>
              <c:numCache>
                <c:formatCode>#,##0</c:formatCode>
                <c:ptCount val="2"/>
                <c:pt idx="0">
                  <c:v>10074.57</c:v>
                </c:pt>
                <c:pt idx="1">
                  <c:v>19511.080000000002</c:v>
                </c:pt>
              </c:numCache>
            </c:numRef>
          </c:val>
        </c:ser>
        <c:ser>
          <c:idx val="1"/>
          <c:order val="2"/>
          <c:tx>
            <c:strRef>
              <c:f>Лист1!$A$3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09E-3"/>
                  <c:y val="3.5152840160617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4.7274376921082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835E-3"/>
                  <c:y val="-1.093834836796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8.75067869437117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09E-3"/>
                  <c:y val="-1.312601804155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Лист1!$B$3:$C$3</c:f>
              <c:numCache>
                <c:formatCode>#,##0</c:formatCode>
                <c:ptCount val="2"/>
                <c:pt idx="0">
                  <c:v>617.79999999999995</c:v>
                </c:pt>
                <c:pt idx="1">
                  <c:v>414.4</c:v>
                </c:pt>
              </c:numCache>
            </c:numRef>
          </c:val>
        </c:ser>
        <c:ser>
          <c:idx val="2"/>
          <c:order val="3"/>
          <c:tx>
            <c:strRef>
              <c:f>Лист1!$A$2</c:f>
              <c:strCache>
                <c:ptCount val="1"/>
                <c:pt idx="0">
                  <c:v>Налоговые и неналоговые доходы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Лист1!$B$2:$C$2</c:f>
              <c:numCache>
                <c:formatCode>#,##0</c:formatCode>
                <c:ptCount val="2"/>
                <c:pt idx="0">
                  <c:v>15963.86</c:v>
                </c:pt>
                <c:pt idx="1">
                  <c:v>11440.61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311978624"/>
        <c:axId val="311992704"/>
      </c:barChart>
      <c:catAx>
        <c:axId val="31197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311992704"/>
        <c:crosses val="autoZero"/>
        <c:auto val="1"/>
        <c:lblAlgn val="ctr"/>
        <c:lblOffset val="100"/>
        <c:tickLblSkip val="1"/>
        <c:noMultiLvlLbl val="0"/>
      </c:catAx>
      <c:valAx>
        <c:axId val="31199270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one"/>
        <c:crossAx val="311978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083333333333328"/>
          <c:y val="0.20398979361770261"/>
          <c:w val="0.30138888888888887"/>
          <c:h val="0.5751182875105380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7242071231106955E-3"/>
          <c:y val="0.41681479835573826"/>
          <c:w val="0.67331667944316553"/>
          <c:h val="0.5831852016442618"/>
        </c:manualLayout>
      </c:layout>
      <c:line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Доходы всего</c:v>
                </c:pt>
              </c:strCache>
            </c:strRef>
          </c:tx>
          <c:spPr>
            <a:ln w="34925">
              <a:solidFill>
                <a:srgbClr val="142DAC"/>
              </a:solidFill>
            </a:ln>
          </c:spPr>
          <c:marker>
            <c:symbol val="square"/>
            <c:size val="7"/>
            <c:spPr>
              <a:solidFill>
                <a:srgbClr val="142DAC"/>
              </a:solidFill>
              <a:ln>
                <a:solidFill>
                  <a:srgbClr val="142DAC"/>
                </a:solidFill>
                <a:tailEnd type="stealth"/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4.3381417680004052E-2"/>
                  <c:y val="-0.134478692182350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2344296318259415E-2"/>
                  <c:y val="-2.914411128912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664812401479478E-2"/>
                  <c:y val="-3.3411479683804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>
                    <a:solidFill>
                      <a:srgbClr val="002060"/>
                    </a:solidFill>
                    <a:latin typeface="Trebuchet MS" panose="020B0603020202020204" pitchFamily="34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Лист1!$B$2:$B$3</c:f>
              <c:numCache>
                <c:formatCode>General</c:formatCode>
                <c:ptCount val="2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27257.71</c:v>
                </c:pt>
                <c:pt idx="1">
                  <c:v>32898.47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247616"/>
        <c:axId val="311249152"/>
      </c:lineChart>
      <c:catAx>
        <c:axId val="311247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11249152"/>
        <c:crosses val="autoZero"/>
        <c:auto val="1"/>
        <c:lblAlgn val="ctr"/>
        <c:lblOffset val="100"/>
        <c:noMultiLvlLbl val="0"/>
      </c:catAx>
      <c:valAx>
        <c:axId val="311249152"/>
        <c:scaling>
          <c:orientation val="minMax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311247616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6393013723471928"/>
          <c:y val="0.37534718364626152"/>
          <c:w val="0.27734371798540491"/>
          <c:h val="0.15008188141427625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67565433110705"/>
          <c:y val="9.0050010448060533E-2"/>
          <c:w val="0.56544138448174874"/>
          <c:h val="0.8745729618218052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plosion val="4"/>
          </c:dPt>
          <c:dPt>
            <c:idx val="1"/>
            <c:bubble3D val="0"/>
            <c:explosion val="6"/>
          </c:dPt>
          <c:dPt>
            <c:idx val="2"/>
            <c:bubble3D val="0"/>
            <c:explosion val="7"/>
          </c:dPt>
          <c:dPt>
            <c:idx val="3"/>
            <c:bubble3D val="0"/>
            <c:explosion val="7"/>
          </c:dPt>
          <c:dPt>
            <c:idx val="4"/>
            <c:bubble3D val="0"/>
            <c:explosion val="7"/>
          </c:dPt>
          <c:dPt>
            <c:idx val="5"/>
            <c:bubble3D val="0"/>
            <c:explosion val="7"/>
          </c:dPt>
          <c:dPt>
            <c:idx val="6"/>
            <c:bubble3D val="0"/>
            <c:explosion val="7"/>
          </c:dPt>
          <c:dPt>
            <c:idx val="7"/>
            <c:bubble3D val="0"/>
            <c:explosion val="7"/>
          </c:dPt>
          <c:dPt>
            <c:idx val="8"/>
            <c:bubble3D val="0"/>
            <c:explosion val="6"/>
          </c:dPt>
          <c:dPt>
            <c:idx val="9"/>
            <c:bubble3D val="0"/>
            <c:explosion val="6"/>
          </c:dPt>
          <c:dLbls>
            <c:dLbl>
              <c:idx val="0"/>
              <c:layout>
                <c:manualLayout>
                  <c:x val="2.684767046701279E-2"/>
                  <c:y val="1.113174232979127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1.0466441559477804E-2"/>
                  <c:y val="1.319313064563404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9.5918012987790176E-3"/>
                  <c:y val="-2.1720045270254163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0.15012984163310308"/>
                  <c:y val="-0.1860422676638837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9.2732835425730048E-2"/>
                  <c:y val="8.331591989913765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безопасность</c:v>
                </c:pt>
                <c:pt idx="2">
                  <c:v>национальная экономика</c:v>
                </c:pt>
                <c:pt idx="3">
                  <c:v>ЖКХ</c:v>
                </c:pt>
                <c:pt idx="4">
                  <c:v>культура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0.104</c:v>
                </c:pt>
                <c:pt idx="1">
                  <c:v>0.13300000000000001</c:v>
                </c:pt>
                <c:pt idx="2">
                  <c:v>0.20399999999999999</c:v>
                </c:pt>
                <c:pt idx="3">
                  <c:v>0.37</c:v>
                </c:pt>
                <c:pt idx="4">
                  <c:v>0.17899999999999999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0.29896</cdr:x>
      <cdr:y>0.23689</cdr:y>
    </cdr:from>
    <cdr:to>
      <cdr:x>0.68393</cdr:x>
      <cdr:y>0.63336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2516295" y="1152128"/>
          <a:ext cx="3240360" cy="1928248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0.39306</cdr:x>
      <cdr:y>0.29611</cdr:y>
    </cdr:from>
    <cdr:to>
      <cdr:x>0.82082</cdr:x>
      <cdr:y>0.75509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V="1">
          <a:off x="3308383" y="1440138"/>
          <a:ext cx="3600431" cy="223227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B0F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0.45295</cdr:x>
      <cdr:y>0.31092</cdr:y>
    </cdr:from>
    <cdr:to>
      <cdr:x>0.57602</cdr:x>
      <cdr:y>0.39319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2439" y="1512168"/>
          <a:ext cx="1035861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+20,7%</a:t>
          </a:r>
          <a:endParaRPr lang="ru-RU" sz="2000" b="1" dirty="0">
            <a:solidFill>
              <a:schemeClr val="accent3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0.29924</cdr:x>
      <cdr:y>0.33333</cdr:y>
    </cdr:from>
    <cdr:to>
      <cdr:x>0.47379</cdr:x>
      <cdr:y>0.625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92328" y="576064"/>
          <a:ext cx="151213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rebuchet MS" panose="020B0603020202020204" pitchFamily="34" charset="0"/>
            </a:rPr>
            <a:t>+ 20,7 %</a:t>
          </a:r>
          <a:endParaRPr lang="ru-RU" sz="1600" b="1" dirty="0">
            <a:solidFill>
              <a:schemeClr val="tx1">
                <a:lumMod val="85000"/>
                <a:lumOff val="15000"/>
              </a:schemeClr>
            </a:solidFill>
            <a:latin typeface="Trebuchet MS" panose="020B0603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3" y="8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7A9B-783E-41BC-8B6C-5C8EC65C8DBB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5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9846-528B-4E20-9CB1-DEFD26683D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/>
              <a:pPr>
                <a:defRPr/>
              </a:pPr>
              <a:t>28.04.2023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03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feu@permsky.permkrai.r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  <a:p>
            <a:pPr algn="ctr"/>
            <a:r>
              <a:rPr lang="ru-RU" altLang="ru-RU" sz="4000" b="1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Юговского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</a:t>
            </a:r>
            <a:b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pic>
        <p:nvPicPr>
          <p:cNvPr id="4" name="Рисунок 3" descr="C:\Documents and Settings\b_alex\Рабочий стол\gerb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27" y="10771"/>
            <a:ext cx="720080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66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3568" y="908720"/>
            <a:ext cx="7581900" cy="3124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altLang="ru-RU" sz="2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Контактная информация</a:t>
            </a: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Финансово-экономическое управление администрации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Пермского муниципального округа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Почтовый адрес: 614065, г. Пермь,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ул. Верхне-</a:t>
            </a:r>
            <a:r>
              <a:rPr lang="ru-RU" altLang="ru-RU" sz="1800" b="1" dirty="0" err="1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Муллинская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, 71,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часы работы: с 8-00 до 12-00 с 13-00 до 17-00,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296 26 51,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адрес электронной почты: 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feu@permsky.permkrai.ru</a:t>
            </a:r>
            <a:endParaRPr lang="ru-RU" altLang="ru-RU" sz="1800" b="1" dirty="0">
              <a:solidFill>
                <a:srgbClr val="5C92B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altLang="ru-RU" sz="1800" b="1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официальный сайт http://feu.permraion.ru</a:t>
            </a:r>
            <a:endParaRPr lang="ru-RU" altLang="ru-RU" sz="1800" b="1" dirty="0">
              <a:solidFill>
                <a:srgbClr val="5C92B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 descr="https://supportit.ru/img/contact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65104"/>
            <a:ext cx="3600400" cy="166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187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55650" y="2492375"/>
            <a:ext cx="7581900" cy="3124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sz="4400" b="1" smtClean="0"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 b="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244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68138203"/>
              </p:ext>
            </p:extLst>
          </p:nvPr>
        </p:nvGraphicFramePr>
        <p:xfrm>
          <a:off x="438886" y="2133600"/>
          <a:ext cx="8381587" cy="29950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720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073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73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308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0933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38 809,78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32 898,47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5 911,31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84,8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39 470,03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38 804,01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666,02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95,8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63501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(-), профицит (+)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-660,25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-4 905,54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Юговского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сельского поселения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за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2022 год, 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тыс. рублей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0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15960435"/>
              </p:ext>
            </p:extLst>
          </p:nvPr>
        </p:nvGraphicFramePr>
        <p:xfrm>
          <a:off x="327513" y="1556792"/>
          <a:ext cx="8416966" cy="486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</a:t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lang="ru-RU" sz="32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Юговского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сельского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поселения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за 2022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                                                                                                       тыс. рублей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9917" y="4432558"/>
            <a:ext cx="1035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+18,6%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8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6400797"/>
              </p:ext>
            </p:extLst>
          </p:nvPr>
        </p:nvGraphicFramePr>
        <p:xfrm>
          <a:off x="27192" y="1700808"/>
          <a:ext cx="91440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046893"/>
              </p:ext>
            </p:extLst>
          </p:nvPr>
        </p:nvGraphicFramePr>
        <p:xfrm>
          <a:off x="107504" y="692696"/>
          <a:ext cx="8663041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 rot="10800000" flipV="1">
            <a:off x="2444487" y="4653136"/>
            <a:ext cx="758133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prstClr val="black"/>
                </a:solidFill>
              </a:rPr>
              <a:t>2,3 %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2411760" y="3573016"/>
            <a:ext cx="827963" cy="7200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 58,6 %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5397462" y="5959960"/>
            <a:ext cx="683945" cy="27735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prstClr val="black"/>
                </a:solidFill>
              </a:rPr>
              <a:t>4,7 %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5397460" y="4581128"/>
            <a:ext cx="687363" cy="57606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59,3 %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5397462" y="3284984"/>
            <a:ext cx="683946" cy="57606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1,3 %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5397460" y="2492896"/>
            <a:ext cx="683947" cy="50405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34,8 %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5397460" y="5959961"/>
            <a:ext cx="578567" cy="34935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2481590" y="5959962"/>
            <a:ext cx="683947" cy="27735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prstClr val="black"/>
                </a:solidFill>
              </a:rPr>
              <a:t>2,2</a:t>
            </a:r>
            <a:r>
              <a:rPr lang="ru-RU" sz="1600" dirty="0" smtClean="0">
                <a:solidFill>
                  <a:prstClr val="black"/>
                </a:solidFill>
              </a:rPr>
              <a:t> </a:t>
            </a:r>
            <a:r>
              <a:rPr lang="ru-RU" sz="1200" dirty="0" smtClean="0">
                <a:solidFill>
                  <a:prstClr val="black"/>
                </a:solidFill>
              </a:rPr>
              <a:t>%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450687" y="332656"/>
            <a:ext cx="8242623" cy="26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Структура доходов бюджета </a:t>
            </a:r>
            <a:r>
              <a:rPr lang="ru-RU" sz="24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Юговского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 сельского поселения за 2021-2022 гг., тыс. руб.</a:t>
            </a:r>
            <a:endParaRPr lang="ru-RU" sz="2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TextBox 1"/>
          <p:cNvSpPr txBox="1"/>
          <p:nvPr/>
        </p:nvSpPr>
        <p:spPr>
          <a:xfrm rot="10800000" flipV="1">
            <a:off x="2411759" y="5301208"/>
            <a:ext cx="827943" cy="39604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37,0 %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16632"/>
            <a:ext cx="867904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Юговского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сельского поселения за 2022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73118977"/>
              </p:ext>
            </p:extLst>
          </p:nvPr>
        </p:nvGraphicFramePr>
        <p:xfrm>
          <a:off x="179512" y="967586"/>
          <a:ext cx="8823056" cy="5704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19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64096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altLang="ru-RU" sz="24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Юговского</a:t>
            </a: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расходам за 2022 год, тыс. руб.                                                                                                 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73201001"/>
              </p:ext>
            </p:extLst>
          </p:nvPr>
        </p:nvGraphicFramePr>
        <p:xfrm>
          <a:off x="251520" y="1412776"/>
          <a:ext cx="8568953" cy="5288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0684"/>
                <a:gridCol w="1568964"/>
                <a:gridCol w="1568964"/>
                <a:gridCol w="1013791"/>
                <a:gridCol w="796550"/>
              </a:tblGrid>
              <a:tr h="4517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47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4 380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3 932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82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5 109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5 043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7 738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7 720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ЖКХ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15 106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13 988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6 754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6 754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8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7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государственного (муниципального) долга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39 470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37 804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1 666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70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бюджетн</a:t>
            </a:r>
            <a:r>
              <a:rPr lang="ru-RU" altLang="ru-RU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ых ассигнований по группам видов расходов классификации </a:t>
            </a:r>
            <a:r>
              <a:rPr lang="ru-RU" altLang="ru-RU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бюджета за 2022 г., тыс. руб</a:t>
            </a:r>
            <a:r>
              <a:rPr lang="ru-RU" altLang="ru-RU" sz="1800" b="1" dirty="0" smtClean="0">
                <a:solidFill>
                  <a:schemeClr val="tx1"/>
                </a:solidFill>
                <a:effectLst/>
              </a:rPr>
              <a:t>.</a:t>
            </a:r>
            <a:r>
              <a:rPr lang="ru-RU" altLang="ru-RU" sz="1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1800" dirty="0" smtClean="0">
                <a:solidFill>
                  <a:schemeClr val="tx1"/>
                </a:solidFill>
                <a:effectLst/>
              </a:rPr>
            </a:br>
            <a:endParaRPr lang="ru-RU" altLang="ru-RU" sz="18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46808073"/>
              </p:ext>
            </p:extLst>
          </p:nvPr>
        </p:nvGraphicFramePr>
        <p:xfrm>
          <a:off x="107504" y="1052736"/>
          <a:ext cx="8928991" cy="559062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04056"/>
                <a:gridCol w="4320480"/>
                <a:gridCol w="936104"/>
                <a:gridCol w="881344"/>
                <a:gridCol w="811798"/>
                <a:gridCol w="737998"/>
                <a:gridCol w="737211"/>
              </a:tblGrid>
              <a:tr h="6328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вида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расх-в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КВР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вес,%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Отклонения (+/-)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</a:tr>
              <a:tr h="1434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выплаты персоналу в целях обеспечения выполнения функций государственными (муниципальными) органами, казенными учреждениями, органами управления государственными внебюджетными фондами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6 546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6 546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178,3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4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товаров, работ и услуг для обеспечения государственных (муниципальных) нужд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17 513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15 916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42,1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1 596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90,9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131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и иные выплаты населению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98,9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982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4 867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4 817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12,7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50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99,0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716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субсидий бюджетным, автономным учреждениям и иным некоммерческим организациям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6 804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6 804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18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716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67,7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77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бюджетные ассигнования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3 659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3 655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99,9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765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39 470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37 804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1 666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95,8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3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3875" cy="4286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муниципальных программ в 2022 году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тыс. руб.</a:t>
            </a:r>
          </a:p>
        </p:txBody>
      </p:sp>
      <p:graphicFrame>
        <p:nvGraphicFramePr>
          <p:cNvPr id="469544" name="Group 5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143929"/>
              </p:ext>
            </p:extLst>
          </p:nvPr>
        </p:nvGraphicFramePr>
        <p:xfrm>
          <a:off x="107504" y="1196751"/>
          <a:ext cx="8784208" cy="4699909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040560"/>
                <a:gridCol w="1368152"/>
                <a:gridCol w="1296144"/>
                <a:gridCol w="1079352"/>
              </a:tblGrid>
              <a:tr h="834069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освоения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</a:tr>
              <a:tr h="5471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сферы культуры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6 753,2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6 753,1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42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качественным жильем и услугами жилищно-коммунального хозяйства населения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6 243,7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6 044,7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96,8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42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дорожного хозяйства и благоустройство сельского поселения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12 214,9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11 317,3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92,7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445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Совершенствование муниципального управления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3 556,4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3 129,8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88,0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445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безопасности населения и территории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5 109,2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5 042,9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98,7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445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Формирование современной городской среды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1 025,1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1 025,1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60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00" marR="9526" marT="95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34 902,5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33 312,9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95,4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2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18811"/>
            <a:ext cx="8258175" cy="5429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Расходование средств резервного фонда </a:t>
            </a:r>
            <a:b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году, тыс. руб.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376419" y="254032"/>
            <a:ext cx="83010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0" kern="0" dirty="0"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130360"/>
              </p:ext>
            </p:extLst>
          </p:nvPr>
        </p:nvGraphicFramePr>
        <p:xfrm>
          <a:off x="251520" y="1340769"/>
          <a:ext cx="8712968" cy="504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4968"/>
                <a:gridCol w="1255258"/>
                <a:gridCol w="1290010"/>
                <a:gridCol w="952612"/>
                <a:gridCol w="1080120"/>
              </a:tblGrid>
              <a:tr h="214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Наименование, дата и номер правового акта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Выделено на основании правового акта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выполненных работ, услуг, поставки товаров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Кассовые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 ( +,-)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</a:tr>
              <a:tr h="3658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</a:tr>
              <a:tr h="17930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Совета депутатов Юговского сельского поселения от 14.12.2021 № 158 "О бюджете Юговского сельского поселения на 2022 год и на плановый период 2023 - 2024 годов"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</a:tr>
              <a:tr h="3658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-50,00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</a:tr>
              <a:tr h="36588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СРЕДСТВ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8" marR="6218" marT="621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8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10467</TotalTime>
  <Words>519</Words>
  <Application>Microsoft Office PowerPoint</Application>
  <PresentationFormat>Экран (4:3)</PresentationFormat>
  <Paragraphs>235</Paragraphs>
  <Slides>11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Исполнение бюджета Юговского сельского поселения  по расходам за 2022 год, тыс. руб.                                                                                                  </vt:lpstr>
      <vt:lpstr>Исполнение бюджетных ассигнований по группам видов расходов классификации расходов бюджета за 2022 г., тыс. руб. </vt:lpstr>
      <vt:lpstr>Реализация муниципальных программ в 2022 году                                                                                                                            тыс. руб.</vt:lpstr>
      <vt:lpstr>Расходование средств резервного фонда  в 2022 году, тыс. руб.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feu17-02</cp:lastModifiedBy>
  <cp:revision>602</cp:revision>
  <cp:lastPrinted>2023-03-20T04:51:27Z</cp:lastPrinted>
  <dcterms:created xsi:type="dcterms:W3CDTF">2018-04-12T10:07:47Z</dcterms:created>
  <dcterms:modified xsi:type="dcterms:W3CDTF">2023-04-28T04:52:25Z</dcterms:modified>
</cp:coreProperties>
</file>